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7E9379B-C991-4731-A3D9-683FB939C43C}"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165024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E9379B-C991-4731-A3D9-683FB939C43C}"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4248405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E9379B-C991-4731-A3D9-683FB939C43C}"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3798738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7E9379B-C991-4731-A3D9-683FB939C43C}"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421251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7E9379B-C991-4731-A3D9-683FB939C43C}" type="datetimeFigureOut">
              <a:rPr lang="en-GB" smtClean="0"/>
              <a:t>27/03/2020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852035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7E9379B-C991-4731-A3D9-683FB939C43C}" type="datetimeFigureOut">
              <a:rPr lang="en-GB" smtClean="0"/>
              <a:t>27/03/2020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243449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E9379B-C991-4731-A3D9-683FB939C43C}" type="datetimeFigureOut">
              <a:rPr lang="en-GB" smtClean="0"/>
              <a:t>27/03/2020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1374077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E9379B-C991-4731-A3D9-683FB939C43C}"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260976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E9379B-C991-4731-A3D9-683FB939C43C}"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3806777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E9379B-C991-4731-A3D9-683FB939C43C}"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2346149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7E9379B-C991-4731-A3D9-683FB939C43C}"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14D31D-66A3-4391-895F-620322792FC7}" type="slidenum">
              <a:rPr lang="en-GB" smtClean="0"/>
              <a:t>‹#›</a:t>
            </a:fld>
            <a:endParaRPr lang="en-GB"/>
          </a:p>
        </p:txBody>
      </p:sp>
    </p:spTree>
    <p:extLst>
      <p:ext uri="{BB962C8B-B14F-4D97-AF65-F5344CB8AC3E}">
        <p14:creationId xmlns:p14="http://schemas.microsoft.com/office/powerpoint/2010/main" val="2605739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E9379B-C991-4731-A3D9-683FB939C43C}" type="datetimeFigureOut">
              <a:rPr lang="en-GB" smtClean="0"/>
              <a:t>27/03/2020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14D31D-66A3-4391-895F-620322792FC7}" type="slidenum">
              <a:rPr lang="en-GB" smtClean="0"/>
              <a:t>‹#›</a:t>
            </a:fld>
            <a:endParaRPr lang="en-GB"/>
          </a:p>
        </p:txBody>
      </p:sp>
    </p:spTree>
    <p:extLst>
      <p:ext uri="{BB962C8B-B14F-4D97-AF65-F5344CB8AC3E}">
        <p14:creationId xmlns:p14="http://schemas.microsoft.com/office/powerpoint/2010/main" val="291769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 </a:t>
            </a:r>
            <a:r>
              <a:rPr lang="en-GB" dirty="0"/>
              <a:t>M</a:t>
            </a:r>
            <a:r>
              <a:rPr lang="en-GB" dirty="0" smtClean="0"/>
              <a:t>odulation and coding in 5G networks</a:t>
            </a:r>
            <a:endParaRPr lang="en-GB" dirty="0"/>
          </a:p>
        </p:txBody>
      </p:sp>
      <p:sp>
        <p:nvSpPr>
          <p:cNvPr id="3" name="Subtitle 2"/>
          <p:cNvSpPr>
            <a:spLocks noGrp="1"/>
          </p:cNvSpPr>
          <p:nvPr>
            <p:ph type="subTitle" idx="1"/>
          </p:nvPr>
        </p:nvSpPr>
        <p:spPr>
          <a:xfrm>
            <a:off x="1523999" y="3602038"/>
            <a:ext cx="9410163" cy="2296486"/>
          </a:xfrm>
        </p:spPr>
        <p:txBody>
          <a:bodyPr>
            <a:normAutofit lnSpcReduction="10000"/>
          </a:bodyPr>
          <a:lstStyle/>
          <a:p>
            <a:r>
              <a:rPr lang="en-GB" dirty="0" smtClean="0"/>
              <a:t>Modulation has many definitions but can be defined as the process of mixing a signal with a sinusoid to produce a new signal.</a:t>
            </a:r>
          </a:p>
          <a:p>
            <a:r>
              <a:rPr lang="en-GB" dirty="0" smtClean="0"/>
              <a:t>Coding can be defined as the process of transforming language symbols in a way that is more meaningful to another person.</a:t>
            </a:r>
          </a:p>
          <a:p>
            <a:r>
              <a:rPr lang="en-GB" dirty="0" smtClean="0"/>
              <a:t>5G network can be defined as the 5</a:t>
            </a:r>
            <a:r>
              <a:rPr lang="en-GB" baseline="30000" dirty="0" smtClean="0"/>
              <a:t>th</a:t>
            </a:r>
            <a:r>
              <a:rPr lang="en-GB" dirty="0" smtClean="0"/>
              <a:t> generation of wireless communication technologies supporting cellular data networks.</a:t>
            </a:r>
          </a:p>
          <a:p>
            <a:endParaRPr lang="en-GB" dirty="0"/>
          </a:p>
        </p:txBody>
      </p:sp>
    </p:spTree>
    <p:extLst>
      <p:ext uri="{BB962C8B-B14F-4D97-AF65-F5344CB8AC3E}">
        <p14:creationId xmlns:p14="http://schemas.microsoft.com/office/powerpoint/2010/main" val="1540187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lstStyle/>
          <a:p>
            <a:r>
              <a:rPr lang="en-GB" dirty="0" smtClean="0"/>
              <a:t>Coding will be any form of burying, hiding the intelligent information in to kind of electronic information.</a:t>
            </a:r>
          </a:p>
          <a:p>
            <a:r>
              <a:rPr lang="en-GB" dirty="0" smtClean="0"/>
              <a:t>Reason to modulate a signal is to allow the use of a smaller antenna.</a:t>
            </a:r>
            <a:endParaRPr lang="en-GB" dirty="0"/>
          </a:p>
        </p:txBody>
      </p:sp>
    </p:spTree>
    <p:extLst>
      <p:ext uri="{BB962C8B-B14F-4D97-AF65-F5344CB8AC3E}">
        <p14:creationId xmlns:p14="http://schemas.microsoft.com/office/powerpoint/2010/main" val="62205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lstStyle/>
          <a:p>
            <a:r>
              <a:rPr lang="en-GB" dirty="0"/>
              <a:t>In communications and information processing, code is a system of rules to convert information—such as a letter, word, sound, image, or gesture—into another form or representation, sometimes shortened or secret, for communication through a communication channel or storage in a storage medium.</a:t>
            </a:r>
          </a:p>
          <a:p>
            <a:r>
              <a:rPr lang="en-GB" dirty="0"/>
              <a:t>Coded communications are messages that are encoded or enciphered by some method of transposition or substitution so that they become unintelligible to anyone who does not have the key to the code or cipher.</a:t>
            </a:r>
          </a:p>
        </p:txBody>
      </p:sp>
    </p:spTree>
    <p:extLst>
      <p:ext uri="{BB962C8B-B14F-4D97-AF65-F5344CB8AC3E}">
        <p14:creationId xmlns:p14="http://schemas.microsoft.com/office/powerpoint/2010/main" val="205749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5G Networks</a:t>
            </a:r>
            <a:endParaRPr lang="en-GB" dirty="0"/>
          </a:p>
        </p:txBody>
      </p:sp>
      <p:sp>
        <p:nvSpPr>
          <p:cNvPr id="3" name="Content Placeholder 2"/>
          <p:cNvSpPr>
            <a:spLocks noGrp="1"/>
          </p:cNvSpPr>
          <p:nvPr>
            <p:ph idx="1"/>
          </p:nvPr>
        </p:nvSpPr>
        <p:spPr/>
        <p:txBody>
          <a:bodyPr/>
          <a:lstStyle/>
          <a:p>
            <a:r>
              <a:rPr lang="en-GB" dirty="0"/>
              <a:t>5G is the 5th generation of mobile networks, a significant evolution of todays’ 4G LTE networks.  5G has been designed to meet the very large growth in data and connectivity of today’s modern society, the internet of things with billions of connected devices, and tomorrow’s innovations. 5G will initially operate in conjunction with existing 4G networks before evolving to fully standalone networks in subsequent releases and coverage expansions.</a:t>
            </a:r>
          </a:p>
          <a:p>
            <a:endParaRPr lang="en-GB" dirty="0"/>
          </a:p>
        </p:txBody>
      </p:sp>
    </p:spTree>
    <p:extLst>
      <p:ext uri="{BB962C8B-B14F-4D97-AF65-F5344CB8AC3E}">
        <p14:creationId xmlns:p14="http://schemas.microsoft.com/office/powerpoint/2010/main" val="545977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5G Network continuation</a:t>
            </a:r>
            <a:endParaRPr lang="en-GB" dirty="0"/>
          </a:p>
        </p:txBody>
      </p:sp>
      <p:sp>
        <p:nvSpPr>
          <p:cNvPr id="3" name="Content Placeholder 2"/>
          <p:cNvSpPr>
            <a:spLocks noGrp="1"/>
          </p:cNvSpPr>
          <p:nvPr>
            <p:ph idx="1"/>
          </p:nvPr>
        </p:nvSpPr>
        <p:spPr/>
        <p:txBody>
          <a:bodyPr>
            <a:normAutofit fontScale="92500" lnSpcReduction="20000"/>
          </a:bodyPr>
          <a:lstStyle/>
          <a:p>
            <a:r>
              <a:rPr lang="en-GB" dirty="0"/>
              <a:t>Advancing in communication technology, 5th Generation Wireless Communication System is playing a significant role. The 5th Generation wireless communication system involves different types of coding and modulation schemes for the better performances and efficient outputs. This paper analyses the different coding schemes and modulation techniques and compares between them. </a:t>
            </a:r>
            <a:endParaRPr lang="en-GB" dirty="0" smtClean="0"/>
          </a:p>
          <a:p>
            <a:r>
              <a:rPr lang="en-GB" dirty="0" smtClean="0"/>
              <a:t>The </a:t>
            </a:r>
            <a:r>
              <a:rPr lang="en-GB" dirty="0"/>
              <a:t>performances have been compared between the Turbo and Viterbi Coding Schemes. In addition, the modulation techniques have been compared between QPSK (Quadrature Phase Shift Keying) and QAM (Quadrature Amplitude Modulation) modulation techniques. </a:t>
            </a:r>
            <a:endParaRPr lang="en-GB" dirty="0" smtClean="0"/>
          </a:p>
          <a:p>
            <a:r>
              <a:rPr lang="en-GB" dirty="0" smtClean="0"/>
              <a:t>The </a:t>
            </a:r>
            <a:r>
              <a:rPr lang="en-GB" dirty="0"/>
              <a:t>QAM modulation scheme will be used for the users closer to the BTS (Base Transceiver Station). Moreover, QPSK modulation technique will be used for the users closer to the border of the cells.</a:t>
            </a:r>
          </a:p>
        </p:txBody>
      </p:sp>
    </p:spTree>
    <p:extLst>
      <p:ext uri="{BB962C8B-B14F-4D97-AF65-F5344CB8AC3E}">
        <p14:creationId xmlns:p14="http://schemas.microsoft.com/office/powerpoint/2010/main" val="2070650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modulation and coding in 5G networks</a:t>
            </a:r>
            <a:endParaRPr lang="en-GB" dirty="0"/>
          </a:p>
        </p:txBody>
      </p:sp>
      <p:sp>
        <p:nvSpPr>
          <p:cNvPr id="3" name="Content Placeholder 2"/>
          <p:cNvSpPr>
            <a:spLocks noGrp="1"/>
          </p:cNvSpPr>
          <p:nvPr>
            <p:ph idx="1"/>
          </p:nvPr>
        </p:nvSpPr>
        <p:spPr/>
        <p:txBody>
          <a:bodyPr>
            <a:normAutofit fontScale="62500" lnSpcReduction="20000"/>
          </a:bodyPr>
          <a:lstStyle/>
          <a:p>
            <a:r>
              <a:rPr lang="en-GB" b="1" dirty="0"/>
              <a:t>1. To communities</a:t>
            </a:r>
            <a:endParaRPr lang="en-GB" dirty="0"/>
          </a:p>
          <a:p>
            <a:r>
              <a:rPr lang="en-GB" dirty="0"/>
              <a:t>5G will enable the connection of billions of devices for our smart cities, smart schools and smart homes, smart and safer vehicles, enhance healthcare education, and provide a safer and a more efficient place to live.</a:t>
            </a:r>
          </a:p>
          <a:p>
            <a:r>
              <a:rPr lang="en-GB" b="1" dirty="0"/>
              <a:t>2. For Businesses and Industry</a:t>
            </a:r>
            <a:endParaRPr lang="en-GB" dirty="0"/>
          </a:p>
          <a:p>
            <a:r>
              <a:rPr lang="en-GB" dirty="0"/>
              <a:t>5G and </a:t>
            </a:r>
            <a:r>
              <a:rPr lang="en-GB" dirty="0" err="1"/>
              <a:t>IoT</a:t>
            </a:r>
            <a:r>
              <a:rPr lang="en-GB" dirty="0"/>
              <a:t> will provide a wealth of data allowing them to gain insights into their operations like never before. Businesses will operate and make key decisions driven by data, innovate in agriculture, smart farms and manufacturing, paving the way for cost savings, better customer experience and long-term growth.</a:t>
            </a:r>
          </a:p>
          <a:p>
            <a:r>
              <a:rPr lang="en-GB" b="1" dirty="0"/>
              <a:t>3. New and emerging Technologies</a:t>
            </a:r>
            <a:endParaRPr lang="en-GB" dirty="0"/>
          </a:p>
          <a:p>
            <a:r>
              <a:rPr lang="en-GB" dirty="0"/>
              <a:t>New and emerging technologies Such as virtual and augmented reality will be accessible by everyone. Virtual reality provides connected experiences that were not possible before. With 5G and Virtual reality, you will be able to travel to your favourite city, watch a live football match with the feeling of being at the ground, or even be able to inspect real estate and walk through a new home all from the comfort of your couch.</a:t>
            </a:r>
          </a:p>
          <a:p>
            <a:r>
              <a:rPr lang="en-GB" dirty="0"/>
              <a:t>5G keeps us connected in tomorrow’s smart cities, smart homes and smart schools, and enable opportunities that we have not even thought of yet.</a:t>
            </a:r>
          </a:p>
          <a:p>
            <a:endParaRPr lang="en-GB" dirty="0"/>
          </a:p>
        </p:txBody>
      </p:sp>
    </p:spTree>
    <p:extLst>
      <p:ext uri="{BB962C8B-B14F-4D97-AF65-F5344CB8AC3E}">
        <p14:creationId xmlns:p14="http://schemas.microsoft.com/office/powerpoint/2010/main" val="268375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facing 5G Networks</a:t>
            </a:r>
            <a:endParaRPr lang="en-GB" dirty="0"/>
          </a:p>
        </p:txBody>
      </p:sp>
      <p:sp>
        <p:nvSpPr>
          <p:cNvPr id="3" name="Content Placeholder 2"/>
          <p:cNvSpPr>
            <a:spLocks noGrp="1"/>
          </p:cNvSpPr>
          <p:nvPr>
            <p:ph idx="1"/>
          </p:nvPr>
        </p:nvSpPr>
        <p:spPr/>
        <p:txBody>
          <a:bodyPr>
            <a:normAutofit/>
          </a:bodyPr>
          <a:lstStyle/>
          <a:p>
            <a:r>
              <a:rPr lang="en-GB" dirty="0" smtClean="0"/>
              <a:t> </a:t>
            </a:r>
            <a:r>
              <a:rPr lang="en-GB" dirty="0"/>
              <a:t>Fifth generation (5G) wireless networks face various challenges in order to support large-scale heterogeneous traffic and users, therefore new modulation and multiple access (MA) schemes are being developed to meet the changing demands. </a:t>
            </a:r>
            <a:endParaRPr lang="en-GB" dirty="0" smtClean="0"/>
          </a:p>
          <a:p>
            <a:r>
              <a:rPr lang="en-GB" dirty="0" smtClean="0"/>
              <a:t>As </a:t>
            </a:r>
            <a:r>
              <a:rPr lang="en-GB" dirty="0"/>
              <a:t>this research space is ever increasing, it becomes more important to analyse the various approaches, therefore in this article we present a comprehensive overview of the most promising modulation and MA schemes for 5G networks. </a:t>
            </a:r>
          </a:p>
        </p:txBody>
      </p:sp>
    </p:spTree>
    <p:extLst>
      <p:ext uri="{BB962C8B-B14F-4D97-AF65-F5344CB8AC3E}">
        <p14:creationId xmlns:p14="http://schemas.microsoft.com/office/powerpoint/2010/main" val="2509779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addressed by 5G networks</a:t>
            </a:r>
            <a:endParaRPr lang="en-GB" dirty="0"/>
          </a:p>
        </p:txBody>
      </p:sp>
      <p:sp>
        <p:nvSpPr>
          <p:cNvPr id="3" name="Content Placeholder 2"/>
          <p:cNvSpPr>
            <a:spLocks noGrp="1"/>
          </p:cNvSpPr>
          <p:nvPr>
            <p:ph idx="1"/>
          </p:nvPr>
        </p:nvSpPr>
        <p:spPr/>
        <p:txBody>
          <a:bodyPr>
            <a:normAutofit lnSpcReduction="10000"/>
          </a:bodyPr>
          <a:lstStyle/>
          <a:p>
            <a:r>
              <a:rPr lang="en-GB" dirty="0"/>
              <a:t>High SE: New modulation techniques should be able to mitigate OOB (Out of Band) leakage among adjacent users so that the system SE can be improved significantly by reducing the guard band/time resources.</a:t>
            </a:r>
          </a:p>
          <a:p>
            <a:r>
              <a:rPr lang="en-GB" dirty="0"/>
              <a:t>2. Loose synchronisation requirement: Massive number of users is expected to be supported, especially for the Internet of things (</a:t>
            </a:r>
            <a:r>
              <a:rPr lang="en-GB" dirty="0" err="1"/>
              <a:t>IoT</a:t>
            </a:r>
            <a:r>
              <a:rPr lang="en-GB" dirty="0"/>
              <a:t>) and a truly connected world, which makes synchronization difficult. Therefore, new modulations are expected to accept asynchronous scenarios.</a:t>
            </a:r>
          </a:p>
          <a:p>
            <a:r>
              <a:rPr lang="en-GB" dirty="0"/>
              <a:t>3. Flexibility: The modulation parameters, </a:t>
            </a:r>
            <a:r>
              <a:rPr lang="en-GB" dirty="0" err="1"/>
              <a:t>forexmple</a:t>
            </a:r>
            <a:r>
              <a:rPr lang="en-GB" dirty="0"/>
              <a:t> subcarrier width and symbol period for each user should be configured independently and flexibly to support users with different data rate requirements.</a:t>
            </a:r>
          </a:p>
          <a:p>
            <a:endParaRPr lang="en-GB" dirty="0"/>
          </a:p>
        </p:txBody>
      </p:sp>
    </p:spTree>
    <p:extLst>
      <p:ext uri="{BB962C8B-B14F-4D97-AF65-F5344CB8AC3E}">
        <p14:creationId xmlns:p14="http://schemas.microsoft.com/office/powerpoint/2010/main" val="1562634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Categories of use case of 5G networks</a:t>
            </a:r>
            <a:endParaRPr lang="en-GB" dirty="0"/>
          </a:p>
        </p:txBody>
      </p:sp>
      <p:sp>
        <p:nvSpPr>
          <p:cNvPr id="3" name="Content Placeholder 2"/>
          <p:cNvSpPr>
            <a:spLocks noGrp="1"/>
          </p:cNvSpPr>
          <p:nvPr>
            <p:ph idx="1"/>
          </p:nvPr>
        </p:nvSpPr>
        <p:spPr/>
        <p:txBody>
          <a:bodyPr>
            <a:normAutofit fontScale="77500" lnSpcReduction="20000"/>
          </a:bodyPr>
          <a:lstStyle/>
          <a:p>
            <a:r>
              <a:rPr lang="en-GB" b="1" dirty="0"/>
              <a:t>Massive machine-to-machine communication</a:t>
            </a:r>
          </a:p>
          <a:p>
            <a:r>
              <a:rPr lang="en-GB" dirty="0"/>
              <a:t>It is also called the Internet of Things (</a:t>
            </a:r>
            <a:r>
              <a:rPr lang="en-GB" dirty="0" err="1"/>
              <a:t>IoT</a:t>
            </a:r>
            <a:r>
              <a:rPr lang="en-GB" dirty="0"/>
              <a:t>) that involves connecting billions of devices without human intervention at a scale not seen before. This has the potential to revolutionise modern industrial processes and applications including agriculture, manufacturing and business communications.</a:t>
            </a:r>
          </a:p>
          <a:p>
            <a:r>
              <a:rPr lang="en-GB" b="1" dirty="0" smtClean="0"/>
              <a:t> </a:t>
            </a:r>
            <a:r>
              <a:rPr lang="en-GB" b="1" dirty="0"/>
              <a:t>Ultra-Reliable low latency communications</a:t>
            </a:r>
          </a:p>
          <a:p>
            <a:r>
              <a:rPr lang="en-GB" dirty="0"/>
              <a:t>Mission critical including real- time control of devices, industrial robotics, vehicle-to-vehicle communications and safety systems, autonomous driving and faster transport networks. Low latency communications also opens up a new world where remote medical care, procedures, and treatment are all possible.</a:t>
            </a:r>
          </a:p>
          <a:p>
            <a:r>
              <a:rPr lang="en-GB" dirty="0" smtClean="0"/>
              <a:t> </a:t>
            </a:r>
            <a:r>
              <a:rPr lang="en-GB" b="1" dirty="0"/>
              <a:t>Enhanced Mobile broadband</a:t>
            </a:r>
          </a:p>
          <a:p>
            <a:r>
              <a:rPr lang="en-GB" dirty="0"/>
              <a:t>Providing significantly faster data speeds and greater capacity keeping the world connected. New applications will include fixed wireless internet access for homes, outdoor broadcast applications without the need for broadcast vans, and greater connectivity for people on the move.</a:t>
            </a:r>
          </a:p>
          <a:p>
            <a:endParaRPr lang="en-GB" dirty="0"/>
          </a:p>
        </p:txBody>
      </p:sp>
    </p:spTree>
    <p:extLst>
      <p:ext uri="{BB962C8B-B14F-4D97-AF65-F5344CB8AC3E}">
        <p14:creationId xmlns:p14="http://schemas.microsoft.com/office/powerpoint/2010/main" val="4043275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849</Words>
  <Application>Microsoft Office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 Modulation and coding in 5G networks</vt:lpstr>
      <vt:lpstr>Continuation</vt:lpstr>
      <vt:lpstr>Continuation</vt:lpstr>
      <vt:lpstr>5G Networks</vt:lpstr>
      <vt:lpstr>5G Network continuation</vt:lpstr>
      <vt:lpstr>Importance of modulation and coding in 5G networks</vt:lpstr>
      <vt:lpstr>Challenges facing 5G Networks</vt:lpstr>
      <vt:lpstr>Challenges addressed by 5G networks</vt:lpstr>
      <vt:lpstr>Categories of use case of 5G networks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Modulation and coding in 5G networks</dc:title>
  <dc:creator>hp</dc:creator>
  <cp:lastModifiedBy>hp</cp:lastModifiedBy>
  <cp:revision>6</cp:revision>
  <dcterms:created xsi:type="dcterms:W3CDTF">2020-03-27T13:57:09Z</dcterms:created>
  <dcterms:modified xsi:type="dcterms:W3CDTF">2020-03-27T18:13:31Z</dcterms:modified>
</cp:coreProperties>
</file>